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78" r:id="rId4"/>
    <p:sldId id="279" r:id="rId5"/>
    <p:sldId id="257" r:id="rId6"/>
    <p:sldId id="258" r:id="rId7"/>
    <p:sldId id="259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69" r:id="rId23"/>
    <p:sldId id="281" r:id="rId24"/>
    <p:sldId id="277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9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742B8-C97F-1C44-BD93-1FC4740EDD8B}" type="datetimeFigureOut">
              <a:rPr lang="en-US" smtClean="0"/>
              <a:t>4/6/15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1C109-0B73-D749-BA52-847362A68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2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282B6-6AD5-411C-B8FA-9ABCBB83E3F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95081-ADCC-4756-8E8D-970007C9C423}" type="datetimeFigureOut">
              <a:rPr lang="en-US" smtClean="0"/>
              <a:pPr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D63F-5453-41D4-A441-4F4DCD790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4QIgW639Oog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err="1" smtClean="0"/>
              <a:t>Ecdysozoans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71600"/>
            <a:ext cx="6400800" cy="1752600"/>
          </a:xfrm>
        </p:spPr>
        <p:txBody>
          <a:bodyPr/>
          <a:lstStyle/>
          <a:p>
            <a:r>
              <a:rPr lang="en-US" dirty="0" smtClean="0"/>
              <a:t>Lab 8</a:t>
            </a:r>
            <a:endParaRPr lang="en-US" dirty="0"/>
          </a:p>
        </p:txBody>
      </p:sp>
      <p:pic>
        <p:nvPicPr>
          <p:cNvPr id="4" name="Picture 3" descr="P1080745.JPG"/>
          <p:cNvPicPr>
            <a:picLocks noChangeAspect="1"/>
          </p:cNvPicPr>
          <p:nvPr/>
        </p:nvPicPr>
        <p:blipFill>
          <a:blip r:embed="rId2" cstate="print"/>
          <a:srcRect l="7500" t="6078" r="10000" b="24902"/>
          <a:stretch>
            <a:fillRect/>
          </a:stretch>
        </p:blipFill>
        <p:spPr>
          <a:xfrm>
            <a:off x="838200" y="2133600"/>
            <a:ext cx="75438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4 subphyla and 7 classes!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Subphylum </a:t>
            </a:r>
            <a:r>
              <a:rPr lang="en-US" dirty="0" err="1" smtClean="0"/>
              <a:t>Chelicerata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Arachnida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Merostamata</a:t>
            </a:r>
            <a:endParaRPr lang="en-US" dirty="0" smtClean="0"/>
          </a:p>
          <a:p>
            <a:r>
              <a:rPr lang="en-US" dirty="0" smtClean="0"/>
              <a:t>Subphylum </a:t>
            </a:r>
            <a:r>
              <a:rPr lang="en-US" dirty="0" err="1" smtClean="0"/>
              <a:t>Myriapoda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Diplopoda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Chilopoda</a:t>
            </a:r>
            <a:endParaRPr lang="en-US" dirty="0" smtClean="0"/>
          </a:p>
          <a:p>
            <a:r>
              <a:rPr lang="en-US" dirty="0" smtClean="0"/>
              <a:t>Subphylum </a:t>
            </a:r>
            <a:r>
              <a:rPr lang="en-US" dirty="0" err="1" smtClean="0"/>
              <a:t>Hexapoda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Insecta</a:t>
            </a:r>
            <a:endParaRPr lang="en-US" dirty="0" smtClean="0"/>
          </a:p>
          <a:p>
            <a:r>
              <a:rPr lang="en-US" dirty="0" smtClean="0"/>
              <a:t>Subphylum </a:t>
            </a:r>
            <a:r>
              <a:rPr lang="en-US" dirty="0" err="1" smtClean="0"/>
              <a:t>Crustacea</a:t>
            </a:r>
            <a:endParaRPr lang="en-US" dirty="0" smtClean="0"/>
          </a:p>
          <a:p>
            <a:pPr lvl="1"/>
            <a:r>
              <a:rPr lang="en-US" dirty="0" smtClean="0"/>
              <a:t>Class Malacostraca</a:t>
            </a:r>
          </a:p>
          <a:p>
            <a:pPr lvl="1"/>
            <a:r>
              <a:rPr lang="en-US" dirty="0" smtClean="0"/>
              <a:t>Class (recently subclass) </a:t>
            </a:r>
            <a:r>
              <a:rPr lang="en-US" dirty="0" err="1" smtClean="0"/>
              <a:t>Cirripedia</a:t>
            </a:r>
            <a:endParaRPr lang="en-US" dirty="0"/>
          </a:p>
        </p:txBody>
      </p:sp>
      <p:pic>
        <p:nvPicPr>
          <p:cNvPr id="4" name="Picture 3" descr="Lob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143000"/>
            <a:ext cx="3409950" cy="454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Subphylum </a:t>
            </a:r>
            <a:r>
              <a:rPr lang="en-US" dirty="0" err="1" smtClean="0"/>
              <a:t>Chelicerata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pair of </a:t>
            </a:r>
            <a:r>
              <a:rPr lang="en-US" dirty="0" err="1" smtClean="0"/>
              <a:t>chelicerate</a:t>
            </a:r>
            <a:r>
              <a:rPr lang="en-US" dirty="0" smtClean="0"/>
              <a:t> – appendages near the mouth that aid in feeding and in some species contain venom</a:t>
            </a:r>
          </a:p>
          <a:p>
            <a:r>
              <a:rPr lang="en-US" dirty="0" smtClean="0"/>
              <a:t>Have 4 pairs of legs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Arachnida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Merostamata</a:t>
            </a:r>
            <a:endParaRPr lang="en-US" dirty="0" smtClean="0"/>
          </a:p>
        </p:txBody>
      </p:sp>
      <p:pic>
        <p:nvPicPr>
          <p:cNvPr id="4" name="Picture 3" descr="P1080152.JPG"/>
          <p:cNvPicPr>
            <a:picLocks noChangeAspect="1"/>
          </p:cNvPicPr>
          <p:nvPr/>
        </p:nvPicPr>
        <p:blipFill>
          <a:blip r:embed="rId2" cstate="print"/>
          <a:srcRect l="4545" t="-356" r="9091" b="13654"/>
          <a:stretch>
            <a:fillRect/>
          </a:stretch>
        </p:blipFill>
        <p:spPr>
          <a:xfrm flipH="1">
            <a:off x="4495800" y="3505200"/>
            <a:ext cx="43434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Arachnida</a:t>
            </a:r>
            <a:r>
              <a:rPr lang="en-US" dirty="0" smtClean="0"/>
              <a:t>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Scorpions, spiders, ticks, mites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cephalothorax</a:t>
            </a:r>
            <a:r>
              <a:rPr lang="en-US" sz="2800" dirty="0" smtClean="0"/>
              <a:t> has a pair of                       chelicerae, a pair of </a:t>
            </a:r>
            <a:r>
              <a:rPr lang="en-US" sz="2800" dirty="0" err="1" smtClean="0"/>
              <a:t>pedipalps</a:t>
            </a:r>
            <a:r>
              <a:rPr lang="en-US" sz="2800" dirty="0" smtClean="0"/>
              <a:t>, and                           four pairs of walking legs</a:t>
            </a:r>
          </a:p>
          <a:p>
            <a:r>
              <a:rPr lang="en-US" sz="2800" dirty="0" smtClean="0"/>
              <a:t>The abdomen is posterior to the </a:t>
            </a:r>
            <a:r>
              <a:rPr lang="en-US" sz="2800" dirty="0" err="1" smtClean="0"/>
              <a:t>cephalothorax</a:t>
            </a:r>
            <a:endParaRPr lang="en-US" sz="2800" dirty="0" smtClean="0"/>
          </a:p>
          <a:p>
            <a:r>
              <a:rPr lang="en-US" sz="2800" dirty="0" smtClean="0"/>
              <a:t>Excrete soluble waste through </a:t>
            </a:r>
            <a:r>
              <a:rPr lang="en-US" sz="2800" dirty="0" err="1" smtClean="0"/>
              <a:t>Malpighian</a:t>
            </a:r>
            <a:r>
              <a:rPr lang="en-US" sz="2800" dirty="0" smtClean="0"/>
              <a:t> tubules</a:t>
            </a:r>
          </a:p>
          <a:p>
            <a:r>
              <a:rPr lang="en-US" sz="2800" dirty="0" smtClean="0"/>
              <a:t>Have simple eyes that are not image-forming</a:t>
            </a:r>
          </a:p>
          <a:p>
            <a:r>
              <a:rPr lang="en-US" sz="2800" dirty="0" smtClean="0"/>
              <a:t>Almost all species of arachnids                                   live in terrestrial habitats </a:t>
            </a:r>
            <a:endParaRPr lang="en-US" sz="2800" dirty="0"/>
          </a:p>
        </p:txBody>
      </p:sp>
      <p:pic>
        <p:nvPicPr>
          <p:cNvPr id="4" name="Picture 3" descr="Dust-Mi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8286" y="381000"/>
            <a:ext cx="2546639" cy="2590800"/>
          </a:xfrm>
          <a:prstGeom prst="rect">
            <a:avLst/>
          </a:prstGeom>
        </p:spPr>
      </p:pic>
      <p:pic>
        <p:nvPicPr>
          <p:cNvPr id="5" name="Picture 4" descr="spid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875" y="4572000"/>
            <a:ext cx="3362325" cy="2226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8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Merostamata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Horseshoe Crabs</a:t>
            </a:r>
            <a:r>
              <a:rPr lang="en-US" dirty="0" smtClean="0"/>
              <a:t>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0870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Have </a:t>
            </a:r>
            <a:r>
              <a:rPr lang="en-US" dirty="0" smtClean="0"/>
              <a:t>a spiked terminal segment called a </a:t>
            </a:r>
            <a:r>
              <a:rPr lang="en-US" dirty="0" err="1" smtClean="0"/>
              <a:t>telson</a:t>
            </a:r>
            <a:endParaRPr lang="en-US" dirty="0" smtClean="0"/>
          </a:p>
          <a:p>
            <a:r>
              <a:rPr lang="en-US" dirty="0" smtClean="0"/>
              <a:t>Extremely ancient animals (“living fossils”) – have been around ~570 million years</a:t>
            </a:r>
          </a:p>
          <a:p>
            <a:r>
              <a:rPr lang="en-US" dirty="0" smtClean="0"/>
              <a:t>Important in marine pharmacology – blood has been used to keep drugs, vaccines, and medical devices free of bacterial contamination</a:t>
            </a:r>
          </a:p>
          <a:p>
            <a:r>
              <a:rPr lang="en-US" dirty="0" smtClean="0"/>
              <a:t>Live in shallow water, sandy bottom habitats</a:t>
            </a:r>
          </a:p>
          <a:p>
            <a:r>
              <a:rPr lang="en-US" dirty="0" smtClean="0"/>
              <a:t>Migrate to shallow, coastal water habitats (intertidal zone) along eastern US and Gulf of Mexico to breed</a:t>
            </a:r>
            <a:endParaRPr lang="en-US" dirty="0"/>
          </a:p>
        </p:txBody>
      </p:sp>
      <p:pic>
        <p:nvPicPr>
          <p:cNvPr id="4" name="Picture 3" descr="Horseshoe cra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844" y="152400"/>
            <a:ext cx="2922587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Subphylum </a:t>
            </a:r>
            <a:r>
              <a:rPr lang="en-US" dirty="0" err="1" smtClean="0"/>
              <a:t>Myriapoda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Have many legs (“myriad” inferring many)</a:t>
            </a:r>
          </a:p>
          <a:p>
            <a:r>
              <a:rPr lang="en-US" dirty="0" smtClean="0"/>
              <a:t>Inhabit terrestrial environments</a:t>
            </a:r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Diplopoda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Chilopoda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19400"/>
            <a:ext cx="34925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191000"/>
            <a:ext cx="3416300" cy="237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Diplopoda</a:t>
            </a:r>
            <a:r>
              <a:rPr lang="en-US" dirty="0" smtClean="0"/>
              <a:t>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8229600" cy="4525963"/>
          </a:xfrm>
        </p:spPr>
        <p:txBody>
          <a:bodyPr/>
          <a:lstStyle/>
          <a:p>
            <a:r>
              <a:rPr lang="en-US" dirty="0" smtClean="0"/>
              <a:t>Millipedes</a:t>
            </a:r>
          </a:p>
          <a:p>
            <a:r>
              <a:rPr lang="en-US" dirty="0" smtClean="0"/>
              <a:t>Each trunk segment is fused into pairs, so each segment has 2 pairs of legs</a:t>
            </a:r>
          </a:p>
          <a:p>
            <a:r>
              <a:rPr lang="en-US" dirty="0" smtClean="0"/>
              <a:t>Each segment has ganglia and </a:t>
            </a:r>
            <a:r>
              <a:rPr lang="en-US" dirty="0" err="1" smtClean="0"/>
              <a:t>ostia</a:t>
            </a:r>
            <a:endParaRPr lang="en-US" dirty="0" smtClean="0"/>
          </a:p>
          <a:p>
            <a:r>
              <a:rPr lang="en-US" dirty="0" smtClean="0"/>
              <a:t>The cuticle has a waxy layer which allows them to roll into a ball or coil</a:t>
            </a:r>
          </a:p>
          <a:p>
            <a:r>
              <a:rPr lang="en-US" dirty="0" smtClean="0"/>
              <a:t>Feed on detritus – decomposing organic matter</a:t>
            </a:r>
            <a:endParaRPr lang="en-US" dirty="0"/>
          </a:p>
        </p:txBody>
      </p:sp>
      <p:pic>
        <p:nvPicPr>
          <p:cNvPr id="4" name="Picture 3" descr="millipe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152400"/>
            <a:ext cx="2687737" cy="26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Chilopoda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Centipedes</a:t>
            </a:r>
          </a:p>
          <a:p>
            <a:r>
              <a:rPr lang="en-US" dirty="0" smtClean="0"/>
              <a:t>Have numerous </a:t>
            </a:r>
            <a:r>
              <a:rPr lang="en-US" dirty="0" err="1" smtClean="0"/>
              <a:t>unfused</a:t>
            </a:r>
            <a:r>
              <a:rPr lang="en-US" dirty="0" smtClean="0"/>
              <a:t> segments and each segment (except for the first and last two) have a pair of walking legs</a:t>
            </a:r>
          </a:p>
          <a:p>
            <a:r>
              <a:rPr lang="en-US" dirty="0" smtClean="0"/>
              <a:t>The first segment has a modified pair of appendages that contain venom (poison fangs)</a:t>
            </a:r>
          </a:p>
          <a:p>
            <a:r>
              <a:rPr lang="en-US" dirty="0" smtClean="0"/>
              <a:t>Mostly carnivorous</a:t>
            </a:r>
            <a:endParaRPr lang="en-US" dirty="0"/>
          </a:p>
        </p:txBody>
      </p:sp>
      <p:pic>
        <p:nvPicPr>
          <p:cNvPr id="4" name="Picture 3" descr="centipe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6000" y="4343400"/>
            <a:ext cx="32512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Subphylum </a:t>
            </a:r>
            <a:r>
              <a:rPr lang="en-US" dirty="0" err="1" smtClean="0"/>
              <a:t>Hexapoda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3 pairs of legs – 6 total legs (“Hex” = six)</a:t>
            </a:r>
          </a:p>
          <a:p>
            <a:r>
              <a:rPr lang="en-US" dirty="0" smtClean="0"/>
              <a:t>Most species-rich subphylum of </a:t>
            </a:r>
            <a:r>
              <a:rPr lang="en-US" dirty="0" err="1" smtClean="0"/>
              <a:t>arthopods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err="1" smtClean="0"/>
              <a:t>Insecta</a:t>
            </a:r>
            <a:endParaRPr lang="en-US" dirty="0"/>
          </a:p>
        </p:txBody>
      </p:sp>
      <p:pic>
        <p:nvPicPr>
          <p:cNvPr id="4" name="Picture 3" descr="100_0602.JPG"/>
          <p:cNvPicPr>
            <a:picLocks noChangeAspect="1"/>
          </p:cNvPicPr>
          <p:nvPr/>
        </p:nvPicPr>
        <p:blipFill>
          <a:blip r:embed="rId2" cstate="print"/>
          <a:srcRect l="15833" t="22170" r="41667" b="37755"/>
          <a:stretch>
            <a:fillRect/>
          </a:stretch>
        </p:blipFill>
        <p:spPr>
          <a:xfrm>
            <a:off x="3657600" y="3048000"/>
            <a:ext cx="47498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Insecta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Beetles, bees, flies, mosquitoes, ants</a:t>
            </a:r>
          </a:p>
          <a:p>
            <a:r>
              <a:rPr lang="en-US" dirty="0" smtClean="0"/>
              <a:t>Bodies are composed of a head, thorax, and abdomen</a:t>
            </a:r>
          </a:p>
          <a:p>
            <a:r>
              <a:rPr lang="en-US" dirty="0" smtClean="0"/>
              <a:t>Have a pair of compound eyes</a:t>
            </a:r>
          </a:p>
          <a:p>
            <a:r>
              <a:rPr lang="en-US" dirty="0" smtClean="0"/>
              <a:t>Have wings on the second and third thoracic segments</a:t>
            </a:r>
            <a:endParaRPr lang="en-US" dirty="0"/>
          </a:p>
        </p:txBody>
      </p:sp>
      <p:pic>
        <p:nvPicPr>
          <p:cNvPr id="4" name="Picture 3" descr="100_0405.JPG"/>
          <p:cNvPicPr>
            <a:picLocks noChangeAspect="1"/>
          </p:cNvPicPr>
          <p:nvPr/>
        </p:nvPicPr>
        <p:blipFill>
          <a:blip r:embed="rId2" cstate="print"/>
          <a:srcRect l="24167" t="26623" r="27500" b="32189"/>
          <a:stretch>
            <a:fillRect/>
          </a:stretch>
        </p:blipFill>
        <p:spPr>
          <a:xfrm>
            <a:off x="3886200" y="3962400"/>
            <a:ext cx="4419600" cy="2819400"/>
          </a:xfrm>
          <a:prstGeom prst="rect">
            <a:avLst/>
          </a:prstGeom>
        </p:spPr>
      </p:pic>
      <p:pic>
        <p:nvPicPr>
          <p:cNvPr id="5" name="Picture 4" descr="Bee.jpg"/>
          <p:cNvPicPr>
            <a:picLocks noChangeAspect="1"/>
          </p:cNvPicPr>
          <p:nvPr/>
        </p:nvPicPr>
        <p:blipFill>
          <a:blip r:embed="rId3" cstate="print"/>
          <a:srcRect t="2500" b="7500"/>
          <a:stretch>
            <a:fillRect/>
          </a:stretch>
        </p:blipFill>
        <p:spPr>
          <a:xfrm>
            <a:off x="838200" y="4381500"/>
            <a:ext cx="26670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Subphylum </a:t>
            </a:r>
            <a:r>
              <a:rPr lang="en-US" dirty="0" err="1" smtClean="0"/>
              <a:t>Crustacea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019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Over 30,000 species – important commercially and ecologically</a:t>
            </a:r>
          </a:p>
          <a:p>
            <a:r>
              <a:rPr lang="en-US" dirty="0" smtClean="0"/>
              <a:t>Have a body composed of a head that is made of 5 segments, and a trunk that is made of a thorax and an abdomen</a:t>
            </a:r>
          </a:p>
          <a:p>
            <a:r>
              <a:rPr lang="en-US" dirty="0" smtClean="0"/>
              <a:t>Mouthparts are made of mandibles, which are modified appendages</a:t>
            </a:r>
          </a:p>
          <a:p>
            <a:r>
              <a:rPr lang="en-US" dirty="0" smtClean="0"/>
              <a:t>Appendages are </a:t>
            </a:r>
            <a:r>
              <a:rPr lang="en-US" dirty="0" err="1" smtClean="0"/>
              <a:t>multiarticulate</a:t>
            </a:r>
            <a:r>
              <a:rPr lang="en-US" dirty="0" smtClean="0"/>
              <a:t> (have several joints) and </a:t>
            </a:r>
            <a:r>
              <a:rPr lang="en-US" dirty="0" err="1" smtClean="0"/>
              <a:t>biramous</a:t>
            </a:r>
            <a:r>
              <a:rPr lang="en-US" dirty="0" smtClean="0"/>
              <a:t> (two branches)</a:t>
            </a:r>
          </a:p>
          <a:p>
            <a:r>
              <a:rPr lang="en-US" dirty="0" smtClean="0"/>
              <a:t>Undergo metamorphosis from larval life stage into adult</a:t>
            </a:r>
          </a:p>
          <a:p>
            <a:r>
              <a:rPr lang="en-US" dirty="0" smtClean="0"/>
              <a:t>Have gills for gas exchange</a:t>
            </a:r>
          </a:p>
          <a:p>
            <a:r>
              <a:rPr lang="en-US" dirty="0" smtClean="0"/>
              <a:t>Most species have a carapace that covers some of the dorsal segments of the head and thorax, and acts as protective shield</a:t>
            </a:r>
          </a:p>
          <a:p>
            <a:r>
              <a:rPr lang="en-US" dirty="0" smtClean="0"/>
              <a:t>Inhabit marine (shallow and deep ocean), brackish, and freshwater environments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Class Malacostraca</a:t>
            </a:r>
          </a:p>
          <a:p>
            <a:pPr lvl="1"/>
            <a:r>
              <a:rPr lang="en-US" dirty="0" smtClean="0"/>
              <a:t>Class (subclass) </a:t>
            </a:r>
            <a:r>
              <a:rPr lang="en-US" dirty="0" err="1" smtClean="0"/>
              <a:t>Cirripedia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668802" cy="516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4114800" y="2667000"/>
            <a:ext cx="3962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14800" y="2667000"/>
            <a:ext cx="0" cy="2362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4800" y="5029200"/>
            <a:ext cx="3962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77200" y="2667000"/>
            <a:ext cx="0" cy="2362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1600" y="19812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Protostomia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371600" y="1981200"/>
            <a:ext cx="17526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95600" y="2438400"/>
            <a:ext cx="12192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876800" y="3657600"/>
            <a:ext cx="3124200" cy="1295400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172200" y="6172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Lophotrochozoans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172200" y="6172200"/>
            <a:ext cx="2514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620000" y="4953000"/>
            <a:ext cx="228600" cy="121920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29200" y="2743200"/>
            <a:ext cx="2819400" cy="8382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24200" y="990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Ecdysozoans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124200" y="1066800"/>
            <a:ext cx="18288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648200" y="1447800"/>
            <a:ext cx="45720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68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Class Malacostraca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743200"/>
            <a:ext cx="8229600" cy="4525963"/>
          </a:xfrm>
        </p:spPr>
        <p:txBody>
          <a:bodyPr/>
          <a:lstStyle/>
          <a:p>
            <a:r>
              <a:rPr lang="en-US" dirty="0" smtClean="0"/>
              <a:t>Crabs, lobsters, </a:t>
            </a:r>
            <a:r>
              <a:rPr lang="en-US" dirty="0" smtClean="0"/>
              <a:t>shrimp, pill bugs</a:t>
            </a:r>
            <a:endParaRPr lang="en-US" dirty="0" smtClean="0"/>
          </a:p>
          <a:p>
            <a:r>
              <a:rPr lang="en-US" dirty="0" smtClean="0"/>
              <a:t>Largest class of crustaceans</a:t>
            </a:r>
          </a:p>
          <a:p>
            <a:r>
              <a:rPr lang="en-US" dirty="0" smtClean="0"/>
              <a:t>Crabs can range in size from a few millimeters to 3.7 meters (including legs)</a:t>
            </a:r>
          </a:p>
          <a:p>
            <a:r>
              <a:rPr lang="en-US" dirty="0" smtClean="0"/>
              <a:t>Lobsters can grow up to 1.5 m in length and are long-lived (living 100+ years)</a:t>
            </a:r>
            <a:endParaRPr lang="en-US" dirty="0"/>
          </a:p>
        </p:txBody>
      </p:sp>
      <p:pic>
        <p:nvPicPr>
          <p:cNvPr id="4" name="Picture 3" descr="cra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381000"/>
            <a:ext cx="3276600" cy="245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Class (subclass) </a:t>
            </a:r>
            <a:r>
              <a:rPr lang="en-US" dirty="0" err="1" smtClean="0"/>
              <a:t>Cirripedia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Barnacles</a:t>
            </a:r>
          </a:p>
          <a:p>
            <a:r>
              <a:rPr lang="en-US" dirty="0" smtClean="0"/>
              <a:t>Adult barnacles are </a:t>
            </a:r>
            <a:r>
              <a:rPr lang="en-US" dirty="0" smtClean="0"/>
              <a:t>the only </a:t>
            </a:r>
          </a:p>
          <a:p>
            <a:pPr marL="0" indent="0">
              <a:buNone/>
            </a:pPr>
            <a:r>
              <a:rPr lang="en-US" dirty="0" smtClean="0"/>
              <a:t>    sessile crustaceans</a:t>
            </a:r>
            <a:endParaRPr lang="en-US" dirty="0" smtClean="0"/>
          </a:p>
          <a:p>
            <a:r>
              <a:rPr lang="en-US" dirty="0" smtClean="0"/>
              <a:t>As larvae, barnacles are 			       pelagic</a:t>
            </a:r>
          </a:p>
          <a:p>
            <a:r>
              <a:rPr lang="en-US" dirty="0" smtClean="0"/>
              <a:t>Have a shell composed of plates</a:t>
            </a:r>
          </a:p>
          <a:p>
            <a:r>
              <a:rPr lang="en-US" dirty="0" smtClean="0"/>
              <a:t>Survive well in harsh environments, including intertidal zone, by withdrawing into their shell, which maintains a wet internal environment</a:t>
            </a:r>
            <a:endParaRPr lang="en-US" dirty="0"/>
          </a:p>
        </p:txBody>
      </p:sp>
      <p:pic>
        <p:nvPicPr>
          <p:cNvPr id="4" name="Picture 3" descr="common_acorn_barnac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371600"/>
            <a:ext cx="3509141" cy="2713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Trip!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Insect collection outside around the greenhouse</a:t>
            </a:r>
          </a:p>
          <a:p>
            <a:r>
              <a:rPr lang="en-US" dirty="0" smtClean="0"/>
              <a:t>Each pair needs to find an INSECT to use for the activities</a:t>
            </a:r>
          </a:p>
          <a:p>
            <a:r>
              <a:rPr lang="en-US" dirty="0" smtClean="0"/>
              <a:t>Collection cups at the front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Activities!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Key out your insect!</a:t>
            </a:r>
          </a:p>
          <a:p>
            <a:r>
              <a:rPr lang="en-US" dirty="0" smtClean="0"/>
              <a:t>Lab </a:t>
            </a:r>
            <a:r>
              <a:rPr lang="en-US" dirty="0"/>
              <a:t>Manual p. 120-</a:t>
            </a:r>
            <a:r>
              <a:rPr lang="en-US" dirty="0" smtClean="0"/>
              <a:t>122</a:t>
            </a:r>
          </a:p>
          <a:p>
            <a:r>
              <a:rPr lang="en-US" dirty="0" smtClean="0"/>
              <a:t>Crayfish Dissection</a:t>
            </a:r>
            <a:endParaRPr lang="en-US" dirty="0"/>
          </a:p>
          <a:p>
            <a:r>
              <a:rPr lang="en-US" dirty="0" smtClean="0"/>
              <a:t>Complete </a:t>
            </a:r>
            <a:r>
              <a:rPr lang="en-US" dirty="0"/>
              <a:t>Character Table for Arthropods</a:t>
            </a:r>
          </a:p>
          <a:p>
            <a:r>
              <a:rPr lang="en-US" dirty="0"/>
              <a:t>Add characters to your phylogenetic tree </a:t>
            </a:r>
            <a:endParaRPr lang="en-US" dirty="0" smtClean="0"/>
          </a:p>
          <a:p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Echinoderm/Chordate Species Spotlight</a:t>
            </a:r>
          </a:p>
          <a:p>
            <a:pPr lvl="1"/>
            <a:r>
              <a:rPr lang="en-US" dirty="0" smtClean="0"/>
              <a:t>Study for Quiz</a:t>
            </a:r>
          </a:p>
          <a:p>
            <a:pPr lvl="1"/>
            <a:r>
              <a:rPr lang="en-US" dirty="0" smtClean="0"/>
              <a:t>Practical in TWO WEEKS!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7551743" cy="684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14800" y="12192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Bilateral Symmetry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1524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Phylum </a:t>
            </a:r>
            <a:r>
              <a:rPr lang="en-US" sz="3600" dirty="0" err="1" smtClean="0"/>
              <a:t>Arthropoda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114800" y="1600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Triploblastic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1981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Eucoelomate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14800" y="23622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Openings (complete)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2743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31242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Sexual (Barnacles- hermaphroditic)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800" y="3505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Gills (aquatic) &amp; Tracheal System (terrestrial)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0" y="3886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Nephridia</a:t>
            </a:r>
            <a:r>
              <a:rPr lang="en-US" dirty="0" smtClean="0"/>
              <a:t> (green glands &amp; </a:t>
            </a:r>
            <a:r>
              <a:rPr lang="en-US" dirty="0" err="1" smtClean="0"/>
              <a:t>malpighian</a:t>
            </a:r>
            <a:r>
              <a:rPr lang="en-US" dirty="0" smtClean="0"/>
              <a:t> tubules)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114800" y="4267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Walking, swimming, flying &amp; jumping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114800" y="4648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Exos</a:t>
            </a:r>
            <a:r>
              <a:rPr lang="en-US" dirty="0" smtClean="0"/>
              <a:t>keleton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114800" y="5029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Segmented, Regional Specialization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114800" y="5410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Jointed Appendages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5791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Cephalization, dorsal brain, </a:t>
            </a:r>
            <a:r>
              <a:rPr lang="en-US" dirty="0" smtClean="0"/>
              <a:t>ventral nerve cords</a:t>
            </a:r>
          </a:p>
        </p:txBody>
      </p:sp>
    </p:spTree>
    <p:extLst>
      <p:ext uri="{BB962C8B-B14F-4D97-AF65-F5344CB8AC3E}">
        <p14:creationId xmlns:p14="http://schemas.microsoft.com/office/powerpoint/2010/main" val="390770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400"/>
            <a:ext cx="7543800" cy="55054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Box 22"/>
          <p:cNvSpPr txBox="1"/>
          <p:nvPr/>
        </p:nvSpPr>
        <p:spPr>
          <a:xfrm>
            <a:off x="5181600" y="2667000"/>
            <a:ext cx="4457700" cy="5715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 smtClean="0">
                <a:solidFill>
                  <a:srgbClr val="FF0000"/>
                </a:solidFill>
                <a:effectLst/>
                <a:ea typeface="ＭＳ 明朝"/>
                <a:cs typeface="Times New Roman"/>
              </a:rPr>
              <a:t>Ecdysis</a:t>
            </a:r>
            <a:r>
              <a:rPr lang="en-US" sz="1200" b="1" dirty="0" smtClean="0">
                <a:solidFill>
                  <a:srgbClr val="FF0000"/>
                </a:solidFill>
                <a:effectLst/>
                <a:ea typeface="ＭＳ 明朝"/>
                <a:cs typeface="Times New Roman"/>
              </a:rPr>
              <a:t>, </a:t>
            </a:r>
            <a:r>
              <a:rPr lang="en-US" sz="1200" b="1" dirty="0">
                <a:solidFill>
                  <a:srgbClr val="FF0000"/>
                </a:solidFill>
                <a:effectLst/>
                <a:ea typeface="ＭＳ 明朝"/>
                <a:cs typeface="Times New Roman"/>
              </a:rPr>
              <a:t>Green Glands, Jointed Appendages, Exoskeleton, </a:t>
            </a:r>
            <a:r>
              <a:rPr lang="en-US" sz="1200" b="1" dirty="0" err="1">
                <a:solidFill>
                  <a:srgbClr val="FF0000"/>
                </a:solidFill>
                <a:effectLst/>
                <a:ea typeface="ＭＳ 明朝"/>
                <a:cs typeface="Times New Roman"/>
              </a:rPr>
              <a:t>Malpighian</a:t>
            </a:r>
            <a:r>
              <a:rPr lang="en-US" sz="1200" b="1" dirty="0">
                <a:solidFill>
                  <a:srgbClr val="FF0000"/>
                </a:solidFill>
                <a:effectLst/>
                <a:ea typeface="ＭＳ 明朝"/>
                <a:cs typeface="Times New Roman"/>
              </a:rPr>
              <a:t> Tubules, Open Circulatory System</a:t>
            </a:r>
            <a:endParaRPr lang="en-US" sz="1200" dirty="0">
              <a:effectLst/>
              <a:ea typeface="ＭＳ 明朝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81600" y="2438400"/>
            <a:ext cx="0" cy="571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9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Protostomes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Exhibit </a:t>
            </a:r>
            <a:r>
              <a:rPr lang="en-US" u="sng" dirty="0"/>
              <a:t>spiral</a:t>
            </a:r>
            <a:r>
              <a:rPr lang="en-US" dirty="0"/>
              <a:t> cleavage during embryonic </a:t>
            </a:r>
            <a:r>
              <a:rPr lang="en-US" dirty="0" smtClean="0"/>
              <a:t>development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Animals </a:t>
            </a:r>
            <a:r>
              <a:rPr lang="en-US" dirty="0"/>
              <a:t>in which the </a:t>
            </a:r>
            <a:r>
              <a:rPr lang="en-US" u="sng" dirty="0"/>
              <a:t>mouth</a:t>
            </a:r>
            <a:r>
              <a:rPr lang="en-US" dirty="0"/>
              <a:t> forms before the anus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743200"/>
            <a:ext cx="3581400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Divisions of Protostomes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err="1">
                <a:solidFill>
                  <a:srgbClr val="7030A0"/>
                </a:solidFill>
                <a:latin typeface="Times New Roman" pitchFamily="84" charset="0"/>
              </a:rPr>
              <a:t>Lophotrochozoans</a:t>
            </a:r>
            <a:r>
              <a:rPr lang="en-US" sz="3600" dirty="0">
                <a:latin typeface="Times New Roman" pitchFamily="84" charset="0"/>
              </a:rPr>
              <a:t>: Grow by steadily increasing their body mass over time</a:t>
            </a:r>
          </a:p>
          <a:p>
            <a:pPr lvl="1"/>
            <a:r>
              <a:rPr lang="en-US" sz="3200" dirty="0">
                <a:latin typeface="Times New Roman" pitchFamily="84" charset="0"/>
              </a:rPr>
              <a:t>e.g. Platyhelminthes, Annelida, Mollusca</a:t>
            </a:r>
          </a:p>
          <a:p>
            <a:pPr>
              <a:buNone/>
            </a:pPr>
            <a:endParaRPr lang="en-US" sz="3600" dirty="0">
              <a:latin typeface="Times New Roman" pitchFamily="84" charset="0"/>
            </a:endParaRPr>
          </a:p>
          <a:p>
            <a:r>
              <a:rPr lang="en-US" sz="3600" b="1" dirty="0" err="1">
                <a:solidFill>
                  <a:srgbClr val="00B050"/>
                </a:solidFill>
                <a:latin typeface="Times New Roman" pitchFamily="84" charset="0"/>
              </a:rPr>
              <a:t>Ecdysozoans</a:t>
            </a:r>
            <a:r>
              <a:rPr lang="en-US" sz="3600" dirty="0">
                <a:latin typeface="Times New Roman" pitchFamily="84" charset="0"/>
              </a:rPr>
              <a:t>: Grow by molting (</a:t>
            </a:r>
            <a:r>
              <a:rPr lang="en-US" sz="3600" dirty="0" err="1">
                <a:latin typeface="Times New Roman" pitchFamily="84" charset="0"/>
              </a:rPr>
              <a:t>ecdysis</a:t>
            </a:r>
            <a:r>
              <a:rPr lang="en-US" sz="3600" dirty="0">
                <a:latin typeface="Times New Roman" pitchFamily="84" charset="0"/>
              </a:rPr>
              <a:t>)</a:t>
            </a:r>
          </a:p>
          <a:p>
            <a:pPr lvl="1"/>
            <a:r>
              <a:rPr lang="en-US" sz="3200" dirty="0">
                <a:latin typeface="Times New Roman" pitchFamily="84" charset="0"/>
              </a:rPr>
              <a:t>e.g. Nematodes and </a:t>
            </a:r>
            <a:r>
              <a:rPr lang="en-US" sz="3200" dirty="0" err="1">
                <a:latin typeface="Times New Roman" pitchFamily="84" charset="0"/>
              </a:rPr>
              <a:t>Arthropodia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0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470025"/>
          </a:xfrm>
        </p:spPr>
        <p:txBody>
          <a:bodyPr/>
          <a:lstStyle/>
          <a:p>
            <a:r>
              <a:rPr lang="en-US" dirty="0" smtClean="0"/>
              <a:t>Phylum </a:t>
            </a:r>
            <a:r>
              <a:rPr lang="en-US" dirty="0" err="1" smtClean="0"/>
              <a:t>Arthropoda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(“</a:t>
            </a:r>
            <a:r>
              <a:rPr lang="en-US" sz="2400" dirty="0" err="1" smtClean="0"/>
              <a:t>Arthro</a:t>
            </a:r>
            <a:r>
              <a:rPr lang="en-US" sz="2400" dirty="0" smtClean="0"/>
              <a:t>” = jointed, “</a:t>
            </a:r>
            <a:r>
              <a:rPr lang="en-US" sz="2400" dirty="0" err="1" smtClean="0"/>
              <a:t>poda</a:t>
            </a:r>
            <a:r>
              <a:rPr lang="en-US" sz="2400" dirty="0" smtClean="0"/>
              <a:t>” = foot)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1295400"/>
            <a:ext cx="6400800" cy="1752600"/>
          </a:xfrm>
        </p:spPr>
        <p:txBody>
          <a:bodyPr/>
          <a:lstStyle/>
          <a:p>
            <a:r>
              <a:rPr lang="en-US" dirty="0" smtClean="0"/>
              <a:t>Spiders, Horseshoe crabs, Insects, Crustaceans…</a:t>
            </a:r>
            <a:endParaRPr lang="en-US" dirty="0"/>
          </a:p>
        </p:txBody>
      </p:sp>
      <p:pic>
        <p:nvPicPr>
          <p:cNvPr id="6" name="Picture 5" descr="100_0399.JPG"/>
          <p:cNvPicPr>
            <a:picLocks noChangeAspect="1"/>
          </p:cNvPicPr>
          <p:nvPr/>
        </p:nvPicPr>
        <p:blipFill>
          <a:blip r:embed="rId2" cstate="print"/>
          <a:srcRect l="21667" t="34415" r="51667" b="27736"/>
          <a:stretch>
            <a:fillRect/>
          </a:stretch>
        </p:blipFill>
        <p:spPr>
          <a:xfrm>
            <a:off x="2362200" y="2343150"/>
            <a:ext cx="4114800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86200" cy="1143000"/>
          </a:xfrm>
        </p:spPr>
        <p:txBody>
          <a:bodyPr/>
          <a:lstStyle/>
          <a:p>
            <a:r>
              <a:rPr lang="en-US" dirty="0" smtClean="0"/>
              <a:t>Arthropods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 smtClean="0"/>
              <a:t>Largest animal phylum!</a:t>
            </a:r>
          </a:p>
          <a:p>
            <a:r>
              <a:rPr lang="en-US" sz="3300" dirty="0" smtClean="0"/>
              <a:t>Rigid, nonliving                                                exoskeleton </a:t>
            </a:r>
          </a:p>
          <a:p>
            <a:pPr lvl="1"/>
            <a:r>
              <a:rPr lang="en-US" sz="3300" dirty="0" smtClean="0"/>
              <a:t>chitin and calcium                                         carbonate</a:t>
            </a:r>
          </a:p>
          <a:p>
            <a:r>
              <a:rPr lang="en-US" sz="3300" dirty="0" smtClean="0"/>
              <a:t>Jointed appendages</a:t>
            </a:r>
          </a:p>
          <a:p>
            <a:r>
              <a:rPr lang="en-US" sz="3300" dirty="0" smtClean="0"/>
              <a:t>Regularly molt their exoskeleton</a:t>
            </a:r>
          </a:p>
          <a:p>
            <a:pPr lvl="1"/>
            <a:r>
              <a:rPr lang="en-US" sz="3300" dirty="0" err="1" smtClean="0"/>
              <a:t>ecdysis</a:t>
            </a:r>
            <a:endParaRPr lang="en-US" sz="3300" dirty="0" smtClean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Giant Spider Crab Molting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84" y="228600"/>
            <a:ext cx="440871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Arthropods</a:t>
            </a:r>
            <a:endParaRPr lang="en-US" dirty="0"/>
          </a:p>
        </p:txBody>
      </p:sp>
      <p:pic>
        <p:nvPicPr>
          <p:cNvPr id="3074" name="Picture 2" descr="C:\Documents and Settings\lkd6379\Local Settings\Temporary Internet Files\Content.IE5\EZTN6MDC\MP90017554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343400"/>
            <a:ext cx="3657600" cy="242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Regional muscles, positioned in bands in the body segment, for moving appendages</a:t>
            </a:r>
          </a:p>
          <a:p>
            <a:r>
              <a:rPr lang="en-US" dirty="0" smtClean="0"/>
              <a:t>Open circulatory system</a:t>
            </a:r>
          </a:p>
          <a:p>
            <a:pPr lvl="1"/>
            <a:r>
              <a:rPr lang="en-US" dirty="0" err="1" smtClean="0"/>
              <a:t>hemocoel</a:t>
            </a:r>
            <a:r>
              <a:rPr lang="en-US" dirty="0" smtClean="0"/>
              <a:t> and heart along dorsal blood vessel</a:t>
            </a:r>
          </a:p>
          <a:p>
            <a:r>
              <a:rPr lang="en-US" dirty="0" smtClean="0"/>
              <a:t>Excretory system</a:t>
            </a:r>
          </a:p>
          <a:p>
            <a:pPr lvl="1"/>
            <a:r>
              <a:rPr lang="en-US" dirty="0" err="1" smtClean="0"/>
              <a:t>Malpighian</a:t>
            </a:r>
            <a:r>
              <a:rPr lang="en-US" dirty="0" smtClean="0"/>
              <a:t> tubules and green glands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229254"/>
            <a:ext cx="3657600" cy="253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Characteristics of Arthropods: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Protostome</a:t>
            </a:r>
            <a:endParaRPr lang="en-US" dirty="0" smtClean="0"/>
          </a:p>
          <a:p>
            <a:r>
              <a:rPr lang="en-US" dirty="0" err="1" smtClean="0"/>
              <a:t>Ecdysozoan</a:t>
            </a:r>
            <a:endParaRPr lang="en-US" dirty="0" smtClean="0"/>
          </a:p>
          <a:p>
            <a:r>
              <a:rPr lang="en-US" dirty="0" smtClean="0"/>
              <a:t>Bilateral symmetry</a:t>
            </a:r>
          </a:p>
          <a:p>
            <a:r>
              <a:rPr lang="en-US" dirty="0" err="1" smtClean="0"/>
              <a:t>Triploblastic</a:t>
            </a:r>
            <a:endParaRPr lang="en-US" dirty="0" smtClean="0"/>
          </a:p>
          <a:p>
            <a:r>
              <a:rPr lang="en-US" dirty="0" err="1" smtClean="0"/>
              <a:t>Eucoelomate</a:t>
            </a:r>
            <a:endParaRPr lang="en-US" dirty="0" smtClean="0"/>
          </a:p>
          <a:p>
            <a:r>
              <a:rPr lang="en-US" dirty="0" smtClean="0"/>
              <a:t>Segmented body</a:t>
            </a:r>
          </a:p>
          <a:p>
            <a:r>
              <a:rPr lang="en-US" dirty="0" smtClean="0"/>
              <a:t>Exoskeleton</a:t>
            </a:r>
          </a:p>
          <a:p>
            <a:r>
              <a:rPr lang="en-US" dirty="0" smtClean="0"/>
              <a:t>Jointed appendages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5029200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95400"/>
            <a:ext cx="4038600" cy="1143000"/>
          </a:xfrm>
        </p:spPr>
        <p:txBody>
          <a:bodyPr/>
          <a:lstStyle/>
          <a:p>
            <a:r>
              <a:rPr lang="en-US" dirty="0" smtClean="0"/>
              <a:t>Reproduction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8610600" cy="33528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Varies widely</a:t>
            </a:r>
          </a:p>
          <a:p>
            <a:r>
              <a:rPr lang="en-US" sz="2800" dirty="0" smtClean="0"/>
              <a:t>Most species </a:t>
            </a:r>
            <a:r>
              <a:rPr lang="en-US" sz="2800" dirty="0" smtClean="0"/>
              <a:t>have </a:t>
            </a:r>
            <a:r>
              <a:rPr lang="en-US" sz="2800" dirty="0" smtClean="0"/>
              <a:t>separate </a:t>
            </a:r>
            <a:r>
              <a:rPr lang="en-US" sz="2800" dirty="0" smtClean="0"/>
              <a:t>sexes and reproduce sexually</a:t>
            </a:r>
          </a:p>
          <a:p>
            <a:pPr lvl="1"/>
            <a:r>
              <a:rPr lang="en-US" sz="2400" dirty="0" smtClean="0"/>
              <a:t>Except barnacles- mostly hermaphrodites</a:t>
            </a:r>
            <a:endParaRPr lang="en-US" sz="2400" dirty="0" smtClean="0"/>
          </a:p>
          <a:p>
            <a:r>
              <a:rPr lang="en-US" sz="2800" dirty="0" smtClean="0"/>
              <a:t>Fertilization is internal or external</a:t>
            </a:r>
          </a:p>
          <a:p>
            <a:r>
              <a:rPr lang="en-US" sz="2800" dirty="0" smtClean="0"/>
              <a:t>Most terrestrial species have internal fertilization</a:t>
            </a:r>
          </a:p>
          <a:p>
            <a:r>
              <a:rPr lang="en-US" sz="2800" dirty="0" smtClean="0"/>
              <a:t>Metamorphosis from larval stages to adult, or direct development 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6200"/>
            <a:ext cx="4876800" cy="351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874</Words>
  <Application>Microsoft Macintosh PowerPoint</Application>
  <PresentationFormat>On-screen Show (4:3)</PresentationFormat>
  <Paragraphs>161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Ecdysozoans</vt:lpstr>
      <vt:lpstr>PowerPoint Presentation</vt:lpstr>
      <vt:lpstr>Protostomes</vt:lpstr>
      <vt:lpstr>Two Divisions of Protostomes</vt:lpstr>
      <vt:lpstr>Phylum Arthropoda (“Arthro” = jointed, “poda” = foot)</vt:lpstr>
      <vt:lpstr>Arthropods</vt:lpstr>
      <vt:lpstr>Arthropods</vt:lpstr>
      <vt:lpstr>Basic Characteristics of Arthropods:</vt:lpstr>
      <vt:lpstr>Reproduction</vt:lpstr>
      <vt:lpstr>4 subphyla and 7 classes!</vt:lpstr>
      <vt:lpstr>Subphylum Chelicerata</vt:lpstr>
      <vt:lpstr>Class Arachnida    </vt:lpstr>
      <vt:lpstr>Class Merostamata Horseshoe Crabs    </vt:lpstr>
      <vt:lpstr>Subphylum Myriapoda</vt:lpstr>
      <vt:lpstr>Class Diplopoda    </vt:lpstr>
      <vt:lpstr>Class Chilopoda</vt:lpstr>
      <vt:lpstr>Subphylum Hexapoda</vt:lpstr>
      <vt:lpstr>Class Insecta</vt:lpstr>
      <vt:lpstr>Subphylum Crustacea</vt:lpstr>
      <vt:lpstr>Class Malacostraca    </vt:lpstr>
      <vt:lpstr> Class (subclass) Cirripedia </vt:lpstr>
      <vt:lpstr>Field Trip!</vt:lpstr>
      <vt:lpstr>Start Activities!</vt:lpstr>
      <vt:lpstr>PowerPoint Presentation</vt:lpstr>
      <vt:lpstr>PowerPoint Presentation</vt:lpstr>
    </vt:vector>
  </TitlesOfParts>
  <Company>UNCW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Ecdyosozoans</dc:title>
  <dc:creator>Joe Pawlik</dc:creator>
  <cp:lastModifiedBy>Jaymie Reneker</cp:lastModifiedBy>
  <cp:revision>43</cp:revision>
  <cp:lastPrinted>2015-04-06T15:29:06Z</cp:lastPrinted>
  <dcterms:created xsi:type="dcterms:W3CDTF">2011-09-22T21:49:53Z</dcterms:created>
  <dcterms:modified xsi:type="dcterms:W3CDTF">2015-04-06T16:46:44Z</dcterms:modified>
</cp:coreProperties>
</file>